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7" r:id="rId3"/>
    <p:sldId id="296" r:id="rId4"/>
    <p:sldId id="261" r:id="rId5"/>
    <p:sldId id="284" r:id="rId6"/>
    <p:sldId id="260" r:id="rId7"/>
    <p:sldId id="268" r:id="rId8"/>
    <p:sldId id="269" r:id="rId9"/>
    <p:sldId id="294" r:id="rId10"/>
    <p:sldId id="270" r:id="rId11"/>
    <p:sldId id="281" r:id="rId12"/>
    <p:sldId id="282" r:id="rId13"/>
    <p:sldId id="263" r:id="rId14"/>
    <p:sldId id="265" r:id="rId15"/>
    <p:sldId id="293" r:id="rId16"/>
    <p:sldId id="283" r:id="rId17"/>
    <p:sldId id="273" r:id="rId18"/>
    <p:sldId id="274" r:id="rId19"/>
    <p:sldId id="264" r:id="rId20"/>
    <p:sldId id="262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32" autoAdjust="0"/>
    <p:restoredTop sz="94660"/>
  </p:normalViewPr>
  <p:slideViewPr>
    <p:cSldViewPr>
      <p:cViewPr varScale="1">
        <p:scale>
          <a:sx n="68" d="100"/>
          <a:sy n="6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4C9B-9615-4F58-B425-BC62A7C32CF8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6B87-45BB-4311-B57D-0CF4FB697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96FD-D974-416A-8775-3CCAA5853C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11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12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13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14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15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16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17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18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19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20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2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21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96FD-D974-416A-8775-3CCAA5853C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4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6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7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8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9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240" y="8685068"/>
            <a:ext cx="2972360" cy="4574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AA48A580-51E3-4D1D-9B58-FCC35904FFD5}" type="slidenum">
              <a:rPr lang="en-US">
                <a:ea typeface="msgothic" charset="0"/>
                <a:cs typeface="msgothic" charset="0"/>
              </a:rPr>
              <a:pPr/>
              <a:t>10</a:t>
            </a:fld>
            <a:endParaRPr lang="en-US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481" y="6245937"/>
            <a:ext cx="2134080" cy="475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0" y="6245937"/>
            <a:ext cx="2894400" cy="475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441" y="6245937"/>
            <a:ext cx="2134080" cy="475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fld id="{97B94409-3D30-458B-9BC4-D1B15D27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590F-50AA-41ED-AC99-D0F9FBBDD480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9316-620C-4D07-BEF0-50CD1C967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1210594"/>
            <a:chOff x="0" y="0"/>
            <a:chExt cx="9144000" cy="1210594"/>
          </a:xfrm>
        </p:grpSpPr>
        <p:pic>
          <p:nvPicPr>
            <p:cNvPr id="3076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27584" cy="121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899592" y="188640"/>
              <a:ext cx="8244408" cy="73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indent="-414726"/>
              <a:r>
                <a:rPr lang="en-US" sz="4200" b="1" dirty="0">
                  <a:solidFill>
                    <a:srgbClr val="0099FF"/>
                  </a:solidFill>
                </a:rPr>
                <a:t>Mauritius </a:t>
              </a:r>
              <a:r>
                <a:rPr lang="en-US" sz="4200" b="1" dirty="0" smtClean="0">
                  <a:solidFill>
                    <a:srgbClr val="0099FF"/>
                  </a:solidFill>
                </a:rPr>
                <a:t>Meteorological Services</a:t>
              </a:r>
              <a:endParaRPr lang="en-US" sz="4200" b="1" dirty="0">
                <a:solidFill>
                  <a:srgbClr val="0099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785926"/>
            <a:ext cx="82153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Experience from Mauritius on </a:t>
            </a:r>
            <a:r>
              <a:rPr lang="en-US" sz="4400" b="1" dirty="0"/>
              <a:t>Impact-Based Forecast and Warning </a:t>
            </a:r>
            <a:r>
              <a:rPr lang="en-US" sz="4400" b="1" dirty="0" smtClean="0"/>
              <a:t>Services: </a:t>
            </a:r>
            <a:r>
              <a:rPr lang="en-US" sz="4400" b="1" dirty="0"/>
              <a:t>Successes and </a:t>
            </a:r>
            <a:r>
              <a:rPr lang="en-US" sz="4400" b="1" dirty="0" smtClean="0"/>
              <a:t>Challenges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28596" y="4929198"/>
            <a:ext cx="4038600" cy="1196966"/>
          </a:xfrm>
        </p:spPr>
        <p:txBody>
          <a:bodyPr/>
          <a:lstStyle/>
          <a:p>
            <a:r>
              <a:rPr lang="en-GB" dirty="0" smtClean="0"/>
              <a:t>NOVEMBER 2016 </a:t>
            </a:r>
            <a:r>
              <a:rPr lang="en-GB" dirty="0" smtClean="0"/>
              <a:t>PRETORIA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200" b="1" dirty="0" smtClean="0">
                  <a:solidFill>
                    <a:schemeClr val="tx2"/>
                  </a:solidFill>
                </a:rPr>
                <a:t>Examples of Impact-Based Forecast and Warnings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593151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</a:pPr>
            <a:r>
              <a:rPr lang="en-GB" sz="2800" b="1" dirty="0" smtClean="0">
                <a:solidFill>
                  <a:srgbClr val="FF0000"/>
                </a:solidFill>
              </a:rPr>
              <a:t>3. Heavy Rain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§"/>
            </a:pPr>
            <a:r>
              <a:rPr lang="en-US" sz="2800" dirty="0" smtClean="0"/>
              <a:t>Rainfall ≥ 30 mm in 3 hours likely to cause disruption?</a:t>
            </a:r>
          </a:p>
          <a:p>
            <a:pPr marL="391867" indent="-391867">
              <a:buSzPct val="60000"/>
              <a:buFont typeface="Wingdings" pitchFamily="2" charset="2"/>
              <a:buChar char="§"/>
            </a:pPr>
            <a:r>
              <a:rPr lang="en-US" sz="2800" dirty="0" smtClean="0"/>
              <a:t>Rainfall ≥ 100 mm in 12 hours </a:t>
            </a:r>
            <a:r>
              <a:rPr lang="en-US" sz="2800" dirty="0" smtClean="0">
                <a:sym typeface="Wingdings" pitchFamily="2" charset="2"/>
              </a:rPr>
              <a:t> Torrential rain warning is if force. </a:t>
            </a:r>
            <a:r>
              <a:rPr lang="en-US" sz="2400" dirty="0" smtClean="0">
                <a:sym typeface="Wingdings" pitchFamily="2" charset="2"/>
              </a:rPr>
              <a:t>No school for the children. Depending on the situation other actions may be needed</a:t>
            </a:r>
          </a:p>
          <a:p>
            <a:pPr indent="-391867">
              <a:lnSpc>
                <a:spcPct val="150000"/>
              </a:lnSpc>
              <a:buSzPct val="6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Avoid areas likely to be flooded </a:t>
            </a:r>
            <a:r>
              <a:rPr lang="en-US" sz="2400" dirty="0" smtClean="0">
                <a:sym typeface="Wingdings" pitchFamily="2" charset="2"/>
              </a:rPr>
              <a:t>(NDRRMC in their bulletin will give the affected regions).  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Flooded roads</a:t>
            </a:r>
            <a:r>
              <a:rPr lang="en-US" sz="2400" dirty="0" smtClean="0">
                <a:sym typeface="Wingdings" pitchFamily="2" charset="2"/>
              </a:rPr>
              <a:t>. Population to stay in sheltered areas. </a:t>
            </a:r>
          </a:p>
          <a:p>
            <a:pPr indent="-391867">
              <a:lnSpc>
                <a:spcPct val="150000"/>
              </a:lnSpc>
              <a:buSzPct val="6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Avoid flooded river banks and /or bridges</a:t>
            </a:r>
          </a:p>
          <a:p>
            <a:pPr indent="-391867">
              <a:lnSpc>
                <a:spcPct val="150000"/>
              </a:lnSpc>
              <a:buSzPct val="6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Avoid areas likely to have landslides </a:t>
            </a:r>
            <a:r>
              <a:rPr lang="en-US" sz="2400" dirty="0" smtClean="0">
                <a:sym typeface="Wingdings" pitchFamily="2" charset="2"/>
              </a:rPr>
              <a:t>(NDRRMC will issue advisories to population in those areas)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200" b="1" dirty="0" smtClean="0">
                  <a:solidFill>
                    <a:schemeClr val="tx2"/>
                  </a:solidFill>
                </a:rPr>
                <a:t>Examples of Impact-Based Forecast and Warnings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525440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</a:pPr>
            <a:r>
              <a:rPr lang="en-GB" sz="2800" b="1" dirty="0" smtClean="0">
                <a:solidFill>
                  <a:srgbClr val="FF0000"/>
                </a:solidFill>
              </a:rPr>
              <a:t>4. Lightning &amp; Thunderstorms</a:t>
            </a:r>
          </a:p>
          <a:p>
            <a:pPr marL="849067" lvl="1" indent="-391867">
              <a:lnSpc>
                <a:spcPct val="150000"/>
              </a:lnSpc>
              <a:buSzPct val="60000"/>
            </a:pPr>
            <a:r>
              <a:rPr lang="en-GB" sz="2800" b="1" dirty="0" smtClean="0"/>
              <a:t>Avoid shelter under trees</a:t>
            </a:r>
          </a:p>
          <a:p>
            <a:pPr marL="849067" lvl="1" indent="-391867">
              <a:lnSpc>
                <a:spcPct val="150000"/>
              </a:lnSpc>
              <a:buSzPct val="60000"/>
            </a:pPr>
            <a:r>
              <a:rPr lang="en-GB" sz="2800" b="1" dirty="0" smtClean="0"/>
              <a:t>Stay away from plains and swimming at sea</a:t>
            </a:r>
          </a:p>
          <a:p>
            <a:pPr marL="849067" lvl="1" indent="-391867">
              <a:lnSpc>
                <a:spcPct val="150000"/>
              </a:lnSpc>
              <a:buSzPct val="60000"/>
            </a:pPr>
            <a:r>
              <a:rPr lang="en-GB" sz="2800" b="1" dirty="0" smtClean="0"/>
              <a:t>Avoid high rise structures (scaffolding), hiking on mountains</a:t>
            </a:r>
          </a:p>
          <a:p>
            <a:pPr marL="849067" lvl="1" indent="-391867">
              <a:lnSpc>
                <a:spcPct val="150000"/>
              </a:lnSpc>
              <a:buSzPct val="60000"/>
            </a:pPr>
            <a:r>
              <a:rPr lang="en-GB" sz="2800" b="1" dirty="0" smtClean="0"/>
              <a:t>Unplug domestic appliances</a:t>
            </a:r>
          </a:p>
          <a:p>
            <a:pPr marL="391867" indent="-391867">
              <a:lnSpc>
                <a:spcPct val="150000"/>
              </a:lnSpc>
              <a:buSzPct val="60000"/>
            </a:pPr>
            <a:r>
              <a:rPr lang="en-GB" sz="2800" b="1" dirty="0" smtClean="0"/>
              <a:t>(Electric power generation and transmission have a contingency plan in case of heavy thunderstorms)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200" b="1" dirty="0" smtClean="0">
                  <a:solidFill>
                    <a:schemeClr val="tx2"/>
                  </a:solidFill>
                </a:rPr>
                <a:t>Examples of Impact-Based Forecast and Warnings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59007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</a:pPr>
            <a:r>
              <a:rPr lang="en-GB" sz="2800" b="1" dirty="0" smtClean="0">
                <a:solidFill>
                  <a:srgbClr val="FF0000"/>
                </a:solidFill>
              </a:rPr>
              <a:t>5. Drought</a:t>
            </a:r>
          </a:p>
          <a:p>
            <a:pPr indent="-391867">
              <a:buSzPct val="60000"/>
            </a:pPr>
            <a:r>
              <a:rPr lang="en-GB" sz="2800" b="1" dirty="0" smtClean="0"/>
              <a:t>This is not a major hazard. In our climate forecast there is an indication of whether rainfall for the forthcoming season will be below normal. </a:t>
            </a:r>
          </a:p>
          <a:p>
            <a:pPr indent="-391867">
              <a:buSzPct val="60000"/>
            </a:pPr>
            <a:r>
              <a:rPr lang="en-GB" sz="2800" b="1" dirty="0" smtClean="0"/>
              <a:t>Met Service is in the water monitoring committee and any decision are taken at the level of the Water Resources Sector</a:t>
            </a:r>
          </a:p>
          <a:p>
            <a:pPr indent="-391867">
              <a:buSzPct val="60000"/>
            </a:pPr>
            <a:endParaRPr lang="en-GB" sz="2800" b="1" dirty="0" smtClean="0"/>
          </a:p>
          <a:p>
            <a:pPr indent="-391867">
              <a:buSzPct val="60000"/>
            </a:pPr>
            <a:r>
              <a:rPr lang="en-GB" sz="2800" b="1" dirty="0" smtClean="0">
                <a:solidFill>
                  <a:srgbClr val="FF0000"/>
                </a:solidFill>
              </a:rPr>
              <a:t>6. Tsunami</a:t>
            </a:r>
          </a:p>
          <a:p>
            <a:pPr indent="-391867">
              <a:buSzPct val="60000"/>
            </a:pPr>
            <a:r>
              <a:rPr lang="en-GB" sz="2800" b="1" dirty="0" smtClean="0"/>
              <a:t>Low risk hazard</a:t>
            </a:r>
          </a:p>
          <a:p>
            <a:pPr indent="-391867">
              <a:buSzPct val="60000"/>
            </a:pPr>
            <a:r>
              <a:rPr lang="en-GB" sz="2800" b="1" dirty="0" smtClean="0"/>
              <a:t>Population in coastal zone is being educated through regularly simulation exercise (NDRRMC)</a:t>
            </a:r>
          </a:p>
          <a:p>
            <a:pPr indent="-391867">
              <a:buSzPct val="60000"/>
            </a:pPr>
            <a:endParaRPr lang="en-GB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Implementation of a Pilot project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571606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Workshop held in October 2015 – very successful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Some 30 Participants agreed on the impacts of weather hazards on individual stakeholders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Developed hazard matrices for individual sectors</a:t>
            </a:r>
          </a:p>
          <a:p>
            <a:pPr marL="849067" lvl="1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Categorize hazards into primary secondary and tertiary hazards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Developed impact matrices</a:t>
            </a:r>
          </a:p>
          <a:p>
            <a:pPr marL="849067" lvl="1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Classification by severity of impacts</a:t>
            </a:r>
            <a:endParaRPr lang="en-GB" sz="2800" b="1" dirty="0" smtClean="0">
              <a:latin typeface="Calibri" pitchFamily="34" charset="0"/>
            </a:endParaRPr>
          </a:p>
          <a:p>
            <a:pPr marL="0" lvl="1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Developed mitigation advices matrices for each hazard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endParaRPr lang="en-GB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Follow-up Actions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439262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Follow-up actions after the workshop: 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Steps taken to improve understanding of Impacts </a:t>
            </a:r>
          </a:p>
          <a:p>
            <a:pPr marL="1763467" lvl="3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Exposure</a:t>
            </a:r>
          </a:p>
          <a:p>
            <a:pPr marL="1763467" lvl="3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Vulnerability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Wave model workshop conducted by Dr. Deepak </a:t>
            </a:r>
            <a:r>
              <a:rPr lang="en-GB" sz="2400" b="1" dirty="0" err="1" smtClean="0">
                <a:latin typeface="Calibri" pitchFamily="34" charset="0"/>
              </a:rPr>
              <a:t>Vatvani</a:t>
            </a:r>
            <a:r>
              <a:rPr lang="en-GB" sz="2400" b="1" dirty="0" smtClean="0">
                <a:latin typeface="Calibri" pitchFamily="34" charset="0"/>
              </a:rPr>
              <a:t> in December 2015. Forecasters were trained. Status of wave forecasting and coastal inundation in Mauritius shared with other stakeholders</a:t>
            </a:r>
            <a:endParaRPr lang="en-GB" sz="26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Follow-up Actions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F:\Deltares_presentation\Nowave_wave_wl_Game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051940" cy="57264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8024" y="1268760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Storm surge caused by tropical cyclone </a:t>
            </a:r>
            <a:r>
              <a:rPr lang="en-US" sz="2800" dirty="0" err="1" smtClean="0"/>
              <a:t>Gamede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Storm surge and wave impacts map were developed during December 2015 Workshop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Follow-up Actions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33154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Working on return period of heavy rainfall/flood/flash flood in risk areas and build up the climatology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Idem for cyclone gusts and extreme temperature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Post – analysis and Documenting of severe weather (hazards)</a:t>
            </a:r>
          </a:p>
        </p:txBody>
      </p:sp>
      <p:pic>
        <p:nvPicPr>
          <p:cNvPr id="1026" name="Picture 2" descr="F:\IDF Moka\IDFGumbelMo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480" y="3830879"/>
            <a:ext cx="6001520" cy="30271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301208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Period: 2,5,10,50,100 years . </a:t>
            </a:r>
          </a:p>
          <a:p>
            <a:r>
              <a:rPr lang="en-US" dirty="0" err="1" smtClean="0"/>
              <a:t>Prob</a:t>
            </a:r>
            <a:r>
              <a:rPr lang="en-US" dirty="0" smtClean="0"/>
              <a:t> of having 48 mm/h is 1%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200" b="1" dirty="0" smtClean="0">
                  <a:solidFill>
                    <a:schemeClr val="tx2"/>
                  </a:solidFill>
                </a:rPr>
                <a:t>Observed Vulnerability to flooding </a:t>
              </a:r>
              <a:r>
                <a:rPr lang="en-US" sz="3200" dirty="0" smtClean="0">
                  <a:solidFill>
                    <a:schemeClr val="tx2"/>
                  </a:solidFill>
                </a:rPr>
                <a:t> 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2" name="Picture 2" descr="http://www.preventionweb.net/files/submissions/32259_erosionandfloodingvulnerabilitymap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716016" cy="58118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76056" y="836712"/>
            <a:ext cx="3312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Vulnerability to flooding in coastal areas</a:t>
            </a:r>
          </a:p>
          <a:p>
            <a:endParaRPr lang="en-US" dirty="0" smtClean="0"/>
          </a:p>
          <a:p>
            <a:r>
              <a:rPr lang="en-US" dirty="0" smtClean="0"/>
              <a:t>The map, prepared for a project submission to Adaptation Fund Board in 2012, shows all the known coastal sites of Mauritius main island which are </a:t>
            </a:r>
            <a:r>
              <a:rPr lang="en-US" dirty="0" smtClean="0">
                <a:solidFill>
                  <a:srgbClr val="FF0000"/>
                </a:solidFill>
              </a:rPr>
              <a:t>presently vulnerable to the physical effects of Climate Change (sea level rise, storm surge/flooding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C000"/>
                </a:solidFill>
              </a:rPr>
              <a:t>beach erosion).</a:t>
            </a:r>
            <a:r>
              <a:rPr lang="en-US" dirty="0" smtClean="0"/>
              <a:t> 21 beaches currently experience erosion (23% of the beaches of Mauritius main island) and 22 sites have experienced storm surges and flooding in the recent past.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Source: Gov of Mauritius. UNDP Report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Vulnerability Map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 l="3439" t="6318" r="4138" b="11553"/>
          <a:stretch>
            <a:fillRect/>
          </a:stretch>
        </p:blipFill>
        <p:spPr>
          <a:xfrm>
            <a:off x="179512" y="908720"/>
            <a:ext cx="4824536" cy="5616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096" y="119675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Red: Flood prone areas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Blue: High waves impacts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Green: land slide prone areas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Blue lines: </a:t>
            </a:r>
            <a:r>
              <a:rPr lang="en-US" sz="2400" dirty="0" smtClean="0">
                <a:solidFill>
                  <a:srgbClr val="0070C0"/>
                </a:solidFill>
              </a:rPr>
              <a:t>Rivers</a:t>
            </a:r>
            <a:r>
              <a:rPr lang="en-US" sz="2400" dirty="0" smtClean="0">
                <a:solidFill>
                  <a:srgbClr val="00B0F0"/>
                </a:solidFill>
              </a:rPr>
              <a:t> and natural water pathways</a:t>
            </a:r>
          </a:p>
          <a:p>
            <a:r>
              <a:rPr lang="en-US" sz="2400" dirty="0" smtClean="0"/>
              <a:t>Source: NDRRMC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Successes and Challenges</a:t>
              </a:r>
              <a:endParaRPr lang="en-US" sz="3600" b="1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0" y="764704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Probabilistic forecast</a:t>
            </a:r>
            <a:r>
              <a:rPr lang="en-US" sz="2800" dirty="0" smtClean="0"/>
              <a:t>. Have to rely on ECMWF model and hopefully on a high resolution </a:t>
            </a:r>
            <a:r>
              <a:rPr lang="en-US" sz="2800" dirty="0" err="1" smtClean="0"/>
              <a:t>Meteo</a:t>
            </a:r>
            <a:r>
              <a:rPr lang="en-US" sz="2800" dirty="0" smtClean="0"/>
              <a:t> France LAM (AROME for the Indian Ocean)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2060"/>
                </a:solidFill>
              </a:rPr>
              <a:t>Forecasting Impacts</a:t>
            </a:r>
            <a:r>
              <a:rPr lang="en-US" sz="2800" dirty="0" smtClean="0"/>
              <a:t>? Quite General at the moment. </a:t>
            </a:r>
          </a:p>
          <a:p>
            <a:r>
              <a:rPr lang="en-US" sz="2800" dirty="0" smtClean="0"/>
              <a:t>(NDRRMC)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>
                  <a:solidFill>
                    <a:schemeClr val="tx2"/>
                  </a:solidFill>
                </a:rPr>
                <a:t>Outline </a:t>
              </a:r>
              <a:r>
                <a:rPr lang="en-US" sz="3600" dirty="0">
                  <a:solidFill>
                    <a:schemeClr val="tx2"/>
                  </a:solidFill>
                </a:rPr>
                <a:t> </a:t>
              </a: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470040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4000" b="1" dirty="0" smtClean="0">
                <a:latin typeface="Calibri" pitchFamily="34" charset="0"/>
              </a:rPr>
              <a:t>Introduction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4000" b="1" dirty="0" smtClean="0">
                <a:latin typeface="Calibri" pitchFamily="34" charset="0"/>
              </a:rPr>
              <a:t>Current Practice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4000" b="1" dirty="0" smtClean="0">
                <a:latin typeface="Calibri" pitchFamily="34" charset="0"/>
              </a:rPr>
              <a:t>Examples of IBF&amp;W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4000" b="1" dirty="0" smtClean="0">
                <a:latin typeface="Calibri" pitchFamily="34" charset="0"/>
              </a:rPr>
              <a:t>Successes and Challenges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4000" b="1" dirty="0" smtClean="0">
                <a:latin typeface="Calibri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Successes and Challenges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580840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indent="-45720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</a:rPr>
              <a:t>Localised</a:t>
            </a:r>
            <a:r>
              <a:rPr lang="en-US" sz="2400" b="1" dirty="0" smtClean="0">
                <a:solidFill>
                  <a:srgbClr val="FF0000"/>
                </a:solidFill>
              </a:rPr>
              <a:t> nature of Impacts</a:t>
            </a:r>
          </a:p>
          <a:p>
            <a:endParaRPr lang="en-US" sz="2400" dirty="0" smtClean="0"/>
          </a:p>
          <a:p>
            <a:r>
              <a:rPr lang="en-US" sz="2400" dirty="0" smtClean="0"/>
              <a:t>Rate of change and temporal variation of threshold</a:t>
            </a:r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e.g</a:t>
            </a:r>
            <a:endParaRPr lang="en-US" sz="2400" dirty="0" smtClean="0"/>
          </a:p>
          <a:p>
            <a:pPr marL="180000">
              <a:buFont typeface="Arial" pitchFamily="34" charset="0"/>
              <a:buChar char="•"/>
            </a:pPr>
            <a:r>
              <a:rPr lang="en-US" sz="2400" dirty="0" smtClean="0"/>
              <a:t>  Intensity of tropical cyclone (explosive intensification)</a:t>
            </a:r>
          </a:p>
          <a:p>
            <a:pPr marL="180000">
              <a:buFont typeface="Arial" pitchFamily="34" charset="0"/>
              <a:buChar char="•"/>
            </a:pPr>
            <a:r>
              <a:rPr lang="en-US" sz="2400" dirty="0" smtClean="0"/>
              <a:t>  Rainfall intensity causing flash flood in various region 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endParaRPr lang="en-GB" sz="24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Models do not accurately capture severe weather systems  in a marine environment.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There is a need for more </a:t>
            </a:r>
            <a:r>
              <a:rPr lang="en-US" sz="2400" dirty="0"/>
              <a:t>accurate and location-specific forecast of the hazards </a:t>
            </a:r>
            <a:r>
              <a:rPr lang="en-US" sz="2400" dirty="0" smtClean="0"/>
              <a:t>at Island scale (Need high resolution LAM, bearing in mind the limitation of technology)</a:t>
            </a:r>
          </a:p>
          <a:p>
            <a:pPr>
              <a:buFont typeface="Arial" pitchFamily="34" charset="0"/>
              <a:buChar char="•"/>
            </a:pPr>
            <a:endParaRPr lang="en-GB" sz="2400" b="1" dirty="0" smtClean="0">
              <a:latin typeface="Calibri" pitchFamily="34" charset="0"/>
            </a:endParaRPr>
          </a:p>
          <a:p>
            <a:pPr indent="-457200">
              <a:buFont typeface="Wingdings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use of a </a:t>
            </a:r>
            <a:r>
              <a:rPr lang="en-US" sz="2400" dirty="0" smtClean="0"/>
              <a:t>standard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</a:t>
            </a:r>
            <a:r>
              <a:rPr lang="en-US" sz="2400" dirty="0"/>
              <a:t>coding of hazards and </a:t>
            </a:r>
            <a:r>
              <a:rPr lang="en-US" sz="2400" dirty="0" smtClean="0"/>
              <a:t>impacts not yet establish</a:t>
            </a:r>
            <a:endParaRPr lang="en-GB" sz="24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Conclusion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525440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Some of the changes brought to our warning bulletin have been well received by the general public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Continued collaboration with the NDRRMC during all emergencies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Collaborative effort needs to be sought with other stakeholders, including the public (partnership)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800" b="1" dirty="0" smtClean="0">
                <a:latin typeface="Calibri" pitchFamily="34" charset="0"/>
              </a:rPr>
              <a:t>IBF&amp;W according to the needs of the stakeholders still needs to be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99592" y="188640"/>
            <a:ext cx="8244408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indent="-414726"/>
            <a:r>
              <a:rPr lang="en-US" sz="4200" b="1" dirty="0" smtClean="0">
                <a:solidFill>
                  <a:srgbClr val="0099FF"/>
                </a:solidFill>
              </a:rPr>
              <a:t>REPUBLIC OF MAURITIUS</a:t>
            </a:r>
            <a:endParaRPr lang="en-US" sz="4200" b="1" dirty="0">
              <a:solidFill>
                <a:srgbClr val="0099FF"/>
              </a:solidFill>
            </a:endParaRPr>
          </a:p>
        </p:txBody>
      </p:sp>
      <p:pic>
        <p:nvPicPr>
          <p:cNvPr id="11" name="Picture 10" descr="Mauritius_(+claim_islands)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76" y="928670"/>
            <a:ext cx="7406048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Introduction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5877272"/>
            <a:ext cx="558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land area = 2040 km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 EEZ of the Republic of Mauritius = 2.3 million km</a:t>
            </a:r>
            <a:r>
              <a:rPr lang="en-US" sz="2000" baseline="30000" dirty="0" smtClean="0"/>
              <a:t>2 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64704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Main Weather Hazards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Tropical Cyclone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Heavy Rainfall (Torrential Rain)</a:t>
            </a:r>
          </a:p>
          <a:p>
            <a:pPr marL="849067" lvl="1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Flood and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Flash Flood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Storm surge and High Waves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Landslide (and rock fall)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Tsunami (low probability)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Drought (water stress)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2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642938" y="928689"/>
            <a:ext cx="7745412" cy="5429270"/>
            <a:chOff x="2197" y="2541"/>
            <a:chExt cx="11112" cy="8376"/>
          </a:xfrm>
        </p:grpSpPr>
        <p:sp>
          <p:nvSpPr>
            <p:cNvPr id="2560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197" y="2541"/>
              <a:ext cx="11112" cy="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5607" name="Picture 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7" y="2541"/>
              <a:ext cx="11112" cy="83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97" y="3909"/>
              <a:ext cx="5688" cy="6732"/>
              <a:chOff x="211" y="130"/>
              <a:chExt cx="474" cy="561"/>
            </a:xfrm>
          </p:grpSpPr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>
                <a:off x="319" y="240"/>
                <a:ext cx="242" cy="283"/>
                <a:chOff x="319" y="240"/>
                <a:chExt cx="242" cy="283"/>
              </a:xfrm>
            </p:grpSpPr>
            <p:sp>
              <p:nvSpPr>
                <p:cNvPr id="25638" name="Freeform 39"/>
                <p:cNvSpPr>
                  <a:spLocks/>
                </p:cNvSpPr>
                <p:nvPr/>
              </p:nvSpPr>
              <p:spPr bwMode="auto">
                <a:xfrm>
                  <a:off x="319" y="240"/>
                  <a:ext cx="158" cy="283"/>
                </a:xfrm>
                <a:custGeom>
                  <a:avLst/>
                  <a:gdLst>
                    <a:gd name="T0" fmla="*/ 145 w 158"/>
                    <a:gd name="T1" fmla="*/ 21 h 283"/>
                    <a:gd name="T2" fmla="*/ 73 w 158"/>
                    <a:gd name="T3" fmla="*/ 3 h 283"/>
                    <a:gd name="T4" fmla="*/ 9 w 158"/>
                    <a:gd name="T5" fmla="*/ 39 h 283"/>
                    <a:gd name="T6" fmla="*/ 18 w 158"/>
                    <a:gd name="T7" fmla="*/ 92 h 283"/>
                    <a:gd name="T8" fmla="*/ 43 w 158"/>
                    <a:gd name="T9" fmla="*/ 143 h 283"/>
                    <a:gd name="T10" fmla="*/ 114 w 158"/>
                    <a:gd name="T11" fmla="*/ 213 h 283"/>
                    <a:gd name="T12" fmla="*/ 158 w 158"/>
                    <a:gd name="T13" fmla="*/ 283 h 2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283"/>
                    <a:gd name="T23" fmla="*/ 158 w 158"/>
                    <a:gd name="T24" fmla="*/ 283 h 2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283">
                      <a:moveTo>
                        <a:pt x="145" y="21"/>
                      </a:moveTo>
                      <a:cubicBezTo>
                        <a:pt x="120" y="10"/>
                        <a:pt x="96" y="0"/>
                        <a:pt x="73" y="3"/>
                      </a:cubicBezTo>
                      <a:cubicBezTo>
                        <a:pt x="50" y="6"/>
                        <a:pt x="18" y="24"/>
                        <a:pt x="9" y="39"/>
                      </a:cubicBezTo>
                      <a:cubicBezTo>
                        <a:pt x="0" y="54"/>
                        <a:pt x="12" y="75"/>
                        <a:pt x="18" y="92"/>
                      </a:cubicBezTo>
                      <a:cubicBezTo>
                        <a:pt x="24" y="109"/>
                        <a:pt x="27" y="123"/>
                        <a:pt x="43" y="143"/>
                      </a:cubicBezTo>
                      <a:cubicBezTo>
                        <a:pt x="59" y="163"/>
                        <a:pt x="95" y="190"/>
                        <a:pt x="114" y="213"/>
                      </a:cubicBezTo>
                      <a:cubicBezTo>
                        <a:pt x="133" y="236"/>
                        <a:pt x="151" y="271"/>
                        <a:pt x="158" y="28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51" y="454"/>
                  <a:ext cx="110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Laure March 1980</a:t>
                  </a:r>
                  <a:endParaRPr lang="en-US"/>
                </a:p>
              </p:txBody>
            </p:sp>
          </p:grpSp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361" y="258"/>
                <a:ext cx="268" cy="334"/>
                <a:chOff x="361" y="258"/>
                <a:chExt cx="268" cy="334"/>
              </a:xfrm>
            </p:grpSpPr>
            <p:sp>
              <p:nvSpPr>
                <p:cNvPr id="25636" name="Freeform 36"/>
                <p:cNvSpPr>
                  <a:spLocks/>
                </p:cNvSpPr>
                <p:nvPr/>
              </p:nvSpPr>
              <p:spPr bwMode="auto">
                <a:xfrm>
                  <a:off x="361" y="258"/>
                  <a:ext cx="162" cy="334"/>
                </a:xfrm>
                <a:custGeom>
                  <a:avLst/>
                  <a:gdLst>
                    <a:gd name="T0" fmla="*/ 159 w 162"/>
                    <a:gd name="T1" fmla="*/ 0 h 334"/>
                    <a:gd name="T2" fmla="*/ 103 w 162"/>
                    <a:gd name="T3" fmla="*/ 37 h 334"/>
                    <a:gd name="T4" fmla="*/ 30 w 162"/>
                    <a:gd name="T5" fmla="*/ 91 h 334"/>
                    <a:gd name="T6" fmla="*/ 2 w 162"/>
                    <a:gd name="T7" fmla="*/ 143 h 334"/>
                    <a:gd name="T8" fmla="*/ 19 w 162"/>
                    <a:gd name="T9" fmla="*/ 210 h 334"/>
                    <a:gd name="T10" fmla="*/ 58 w 162"/>
                    <a:gd name="T11" fmla="*/ 265 h 334"/>
                    <a:gd name="T12" fmla="*/ 145 w 162"/>
                    <a:gd name="T13" fmla="*/ 300 h 334"/>
                    <a:gd name="T14" fmla="*/ 160 w 162"/>
                    <a:gd name="T15" fmla="*/ 282 h 334"/>
                    <a:gd name="T16" fmla="*/ 139 w 162"/>
                    <a:gd name="T17" fmla="*/ 256 h 334"/>
                    <a:gd name="T18" fmla="*/ 85 w 162"/>
                    <a:gd name="T19" fmla="*/ 265 h 334"/>
                    <a:gd name="T20" fmla="*/ 66 w 162"/>
                    <a:gd name="T21" fmla="*/ 334 h 3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2"/>
                    <a:gd name="T34" fmla="*/ 0 h 334"/>
                    <a:gd name="T35" fmla="*/ 162 w 162"/>
                    <a:gd name="T36" fmla="*/ 334 h 3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2" h="334">
                      <a:moveTo>
                        <a:pt x="159" y="0"/>
                      </a:moveTo>
                      <a:cubicBezTo>
                        <a:pt x="142" y="11"/>
                        <a:pt x="125" y="22"/>
                        <a:pt x="103" y="37"/>
                      </a:cubicBezTo>
                      <a:cubicBezTo>
                        <a:pt x="81" y="52"/>
                        <a:pt x="47" y="73"/>
                        <a:pt x="30" y="91"/>
                      </a:cubicBezTo>
                      <a:cubicBezTo>
                        <a:pt x="13" y="109"/>
                        <a:pt x="4" y="123"/>
                        <a:pt x="2" y="143"/>
                      </a:cubicBezTo>
                      <a:cubicBezTo>
                        <a:pt x="0" y="163"/>
                        <a:pt x="10" y="190"/>
                        <a:pt x="19" y="210"/>
                      </a:cubicBezTo>
                      <a:cubicBezTo>
                        <a:pt x="28" y="230"/>
                        <a:pt x="37" y="250"/>
                        <a:pt x="58" y="265"/>
                      </a:cubicBezTo>
                      <a:cubicBezTo>
                        <a:pt x="79" y="280"/>
                        <a:pt x="128" y="297"/>
                        <a:pt x="145" y="300"/>
                      </a:cubicBezTo>
                      <a:cubicBezTo>
                        <a:pt x="162" y="303"/>
                        <a:pt x="161" y="289"/>
                        <a:pt x="160" y="282"/>
                      </a:cubicBezTo>
                      <a:cubicBezTo>
                        <a:pt x="159" y="275"/>
                        <a:pt x="151" y="259"/>
                        <a:pt x="139" y="256"/>
                      </a:cubicBezTo>
                      <a:cubicBezTo>
                        <a:pt x="127" y="253"/>
                        <a:pt x="97" y="252"/>
                        <a:pt x="85" y="265"/>
                      </a:cubicBezTo>
                      <a:cubicBezTo>
                        <a:pt x="73" y="278"/>
                        <a:pt x="69" y="323"/>
                        <a:pt x="66" y="3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2" y="535"/>
                  <a:ext cx="107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Jacinthe Feb 1980</a:t>
                  </a:r>
                  <a:endParaRPr lang="en-US"/>
                </a:p>
              </p:txBody>
            </p:sp>
          </p:grpSp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268" y="191"/>
                <a:ext cx="208" cy="429"/>
                <a:chOff x="268" y="191"/>
                <a:chExt cx="208" cy="429"/>
              </a:xfrm>
            </p:grpSpPr>
            <p:sp>
              <p:nvSpPr>
                <p:cNvPr id="25634" name="Freeform 33"/>
                <p:cNvSpPr>
                  <a:spLocks/>
                </p:cNvSpPr>
                <p:nvPr/>
              </p:nvSpPr>
              <p:spPr bwMode="auto">
                <a:xfrm>
                  <a:off x="342" y="191"/>
                  <a:ext cx="134" cy="406"/>
                </a:xfrm>
                <a:custGeom>
                  <a:avLst/>
                  <a:gdLst>
                    <a:gd name="T0" fmla="*/ 134 w 134"/>
                    <a:gd name="T1" fmla="*/ 0 h 406"/>
                    <a:gd name="T2" fmla="*/ 87 w 134"/>
                    <a:gd name="T3" fmla="*/ 23 h 406"/>
                    <a:gd name="T4" fmla="*/ 64 w 134"/>
                    <a:gd name="T5" fmla="*/ 50 h 406"/>
                    <a:gd name="T6" fmla="*/ 50 w 134"/>
                    <a:gd name="T7" fmla="*/ 86 h 406"/>
                    <a:gd name="T8" fmla="*/ 50 w 134"/>
                    <a:gd name="T9" fmla="*/ 122 h 406"/>
                    <a:gd name="T10" fmla="*/ 32 w 134"/>
                    <a:gd name="T11" fmla="*/ 192 h 406"/>
                    <a:gd name="T12" fmla="*/ 3 w 134"/>
                    <a:gd name="T13" fmla="*/ 284 h 406"/>
                    <a:gd name="T14" fmla="*/ 14 w 134"/>
                    <a:gd name="T15" fmla="*/ 377 h 406"/>
                    <a:gd name="T16" fmla="*/ 23 w 134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4"/>
                    <a:gd name="T28" fmla="*/ 0 h 406"/>
                    <a:gd name="T29" fmla="*/ 134 w 134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4" h="406">
                      <a:moveTo>
                        <a:pt x="134" y="0"/>
                      </a:moveTo>
                      <a:cubicBezTo>
                        <a:pt x="126" y="4"/>
                        <a:pt x="99" y="15"/>
                        <a:pt x="87" y="23"/>
                      </a:cubicBezTo>
                      <a:cubicBezTo>
                        <a:pt x="75" y="31"/>
                        <a:pt x="70" y="40"/>
                        <a:pt x="64" y="50"/>
                      </a:cubicBezTo>
                      <a:cubicBezTo>
                        <a:pt x="58" y="60"/>
                        <a:pt x="52" y="74"/>
                        <a:pt x="50" y="86"/>
                      </a:cubicBezTo>
                      <a:cubicBezTo>
                        <a:pt x="48" y="98"/>
                        <a:pt x="53" y="104"/>
                        <a:pt x="50" y="122"/>
                      </a:cubicBezTo>
                      <a:cubicBezTo>
                        <a:pt x="47" y="140"/>
                        <a:pt x="40" y="165"/>
                        <a:pt x="32" y="192"/>
                      </a:cubicBezTo>
                      <a:cubicBezTo>
                        <a:pt x="24" y="219"/>
                        <a:pt x="6" y="253"/>
                        <a:pt x="3" y="284"/>
                      </a:cubicBezTo>
                      <a:cubicBezTo>
                        <a:pt x="0" y="315"/>
                        <a:pt x="11" y="357"/>
                        <a:pt x="14" y="377"/>
                      </a:cubicBezTo>
                      <a:cubicBezTo>
                        <a:pt x="17" y="397"/>
                        <a:pt x="21" y="400"/>
                        <a:pt x="23" y="406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8" y="581"/>
                  <a:ext cx="91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Fleur Jan 1978</a:t>
                  </a:r>
                  <a:endParaRPr lang="en-US"/>
                </a:p>
              </p:txBody>
            </p: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321" y="243"/>
                <a:ext cx="136" cy="436"/>
                <a:chOff x="321" y="243"/>
                <a:chExt cx="136" cy="436"/>
              </a:xfrm>
            </p:grpSpPr>
            <p:sp>
              <p:nvSpPr>
                <p:cNvPr id="25632" name="Freeform 30"/>
                <p:cNvSpPr>
                  <a:spLocks/>
                </p:cNvSpPr>
                <p:nvPr/>
              </p:nvSpPr>
              <p:spPr bwMode="auto">
                <a:xfrm>
                  <a:off x="339" y="243"/>
                  <a:ext cx="118" cy="398"/>
                </a:xfrm>
                <a:custGeom>
                  <a:avLst/>
                  <a:gdLst>
                    <a:gd name="T0" fmla="*/ 118 w 118"/>
                    <a:gd name="T1" fmla="*/ 0 h 398"/>
                    <a:gd name="T2" fmla="*/ 75 w 118"/>
                    <a:gd name="T3" fmla="*/ 9 h 398"/>
                    <a:gd name="T4" fmla="*/ 23 w 118"/>
                    <a:gd name="T5" fmla="*/ 43 h 398"/>
                    <a:gd name="T6" fmla="*/ 2 w 118"/>
                    <a:gd name="T7" fmla="*/ 89 h 398"/>
                    <a:gd name="T8" fmla="*/ 11 w 118"/>
                    <a:gd name="T9" fmla="*/ 141 h 398"/>
                    <a:gd name="T10" fmla="*/ 23 w 118"/>
                    <a:gd name="T11" fmla="*/ 243 h 398"/>
                    <a:gd name="T12" fmla="*/ 52 w 118"/>
                    <a:gd name="T13" fmla="*/ 334 h 398"/>
                    <a:gd name="T14" fmla="*/ 81 w 118"/>
                    <a:gd name="T15" fmla="*/ 387 h 398"/>
                    <a:gd name="T16" fmla="*/ 89 w 118"/>
                    <a:gd name="T17" fmla="*/ 398 h 3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8"/>
                    <a:gd name="T28" fmla="*/ 0 h 398"/>
                    <a:gd name="T29" fmla="*/ 118 w 118"/>
                    <a:gd name="T30" fmla="*/ 398 h 3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8" h="398">
                      <a:moveTo>
                        <a:pt x="118" y="0"/>
                      </a:moveTo>
                      <a:cubicBezTo>
                        <a:pt x="104" y="1"/>
                        <a:pt x="91" y="2"/>
                        <a:pt x="75" y="9"/>
                      </a:cubicBezTo>
                      <a:cubicBezTo>
                        <a:pt x="59" y="16"/>
                        <a:pt x="35" y="30"/>
                        <a:pt x="23" y="43"/>
                      </a:cubicBezTo>
                      <a:cubicBezTo>
                        <a:pt x="11" y="56"/>
                        <a:pt x="4" y="73"/>
                        <a:pt x="2" y="89"/>
                      </a:cubicBezTo>
                      <a:cubicBezTo>
                        <a:pt x="0" y="105"/>
                        <a:pt x="8" y="115"/>
                        <a:pt x="11" y="141"/>
                      </a:cubicBezTo>
                      <a:cubicBezTo>
                        <a:pt x="14" y="167"/>
                        <a:pt x="16" y="211"/>
                        <a:pt x="23" y="243"/>
                      </a:cubicBezTo>
                      <a:cubicBezTo>
                        <a:pt x="30" y="275"/>
                        <a:pt x="42" y="310"/>
                        <a:pt x="52" y="334"/>
                      </a:cubicBezTo>
                      <a:cubicBezTo>
                        <a:pt x="62" y="358"/>
                        <a:pt x="75" y="376"/>
                        <a:pt x="81" y="387"/>
                      </a:cubicBezTo>
                      <a:cubicBezTo>
                        <a:pt x="87" y="398"/>
                        <a:pt x="88" y="396"/>
                        <a:pt x="89" y="398"/>
                      </a:cubicBez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1" y="640"/>
                  <a:ext cx="107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Danielle Jan 1964</a:t>
                  </a:r>
                  <a:endParaRPr lang="en-US"/>
                </a:p>
              </p:txBody>
            </p:sp>
          </p:grpSp>
          <p:sp>
            <p:nvSpPr>
              <p:cNvPr id="25613" name="Freeform 27"/>
              <p:cNvSpPr>
                <a:spLocks/>
              </p:cNvSpPr>
              <p:nvPr/>
            </p:nvSpPr>
            <p:spPr bwMode="auto">
              <a:xfrm>
                <a:off x="353" y="209"/>
                <a:ext cx="217" cy="472"/>
              </a:xfrm>
              <a:custGeom>
                <a:avLst/>
                <a:gdLst>
                  <a:gd name="T0" fmla="*/ 217 w 217"/>
                  <a:gd name="T1" fmla="*/ 0 h 472"/>
                  <a:gd name="T2" fmla="*/ 179 w 217"/>
                  <a:gd name="T3" fmla="*/ 9 h 472"/>
                  <a:gd name="T4" fmla="*/ 158 w 217"/>
                  <a:gd name="T5" fmla="*/ 25 h 472"/>
                  <a:gd name="T6" fmla="*/ 145 w 217"/>
                  <a:gd name="T7" fmla="*/ 45 h 472"/>
                  <a:gd name="T8" fmla="*/ 108 w 217"/>
                  <a:gd name="T9" fmla="*/ 81 h 472"/>
                  <a:gd name="T10" fmla="*/ 73 w 217"/>
                  <a:gd name="T11" fmla="*/ 86 h 472"/>
                  <a:gd name="T12" fmla="*/ 33 w 217"/>
                  <a:gd name="T13" fmla="*/ 86 h 472"/>
                  <a:gd name="T14" fmla="*/ 5 w 217"/>
                  <a:gd name="T15" fmla="*/ 111 h 472"/>
                  <a:gd name="T16" fmla="*/ 3 w 217"/>
                  <a:gd name="T17" fmla="*/ 162 h 472"/>
                  <a:gd name="T18" fmla="*/ 16 w 217"/>
                  <a:gd name="T19" fmla="*/ 209 h 472"/>
                  <a:gd name="T20" fmla="*/ 57 w 217"/>
                  <a:gd name="T21" fmla="*/ 322 h 472"/>
                  <a:gd name="T22" fmla="*/ 132 w 217"/>
                  <a:gd name="T23" fmla="*/ 428 h 472"/>
                  <a:gd name="T24" fmla="*/ 182 w 217"/>
                  <a:gd name="T25" fmla="*/ 472 h 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472"/>
                  <a:gd name="T41" fmla="*/ 217 w 217"/>
                  <a:gd name="T42" fmla="*/ 472 h 4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472">
                    <a:moveTo>
                      <a:pt x="217" y="0"/>
                    </a:moveTo>
                    <a:cubicBezTo>
                      <a:pt x="203" y="2"/>
                      <a:pt x="189" y="5"/>
                      <a:pt x="179" y="9"/>
                    </a:cubicBezTo>
                    <a:cubicBezTo>
                      <a:pt x="169" y="13"/>
                      <a:pt x="164" y="19"/>
                      <a:pt x="158" y="25"/>
                    </a:cubicBezTo>
                    <a:cubicBezTo>
                      <a:pt x="152" y="31"/>
                      <a:pt x="153" y="36"/>
                      <a:pt x="145" y="45"/>
                    </a:cubicBezTo>
                    <a:cubicBezTo>
                      <a:pt x="137" y="54"/>
                      <a:pt x="120" y="74"/>
                      <a:pt x="108" y="81"/>
                    </a:cubicBezTo>
                    <a:cubicBezTo>
                      <a:pt x="96" y="88"/>
                      <a:pt x="85" y="85"/>
                      <a:pt x="73" y="86"/>
                    </a:cubicBezTo>
                    <a:cubicBezTo>
                      <a:pt x="61" y="87"/>
                      <a:pt x="44" y="82"/>
                      <a:pt x="33" y="86"/>
                    </a:cubicBezTo>
                    <a:cubicBezTo>
                      <a:pt x="22" y="90"/>
                      <a:pt x="10" y="98"/>
                      <a:pt x="5" y="111"/>
                    </a:cubicBezTo>
                    <a:cubicBezTo>
                      <a:pt x="0" y="124"/>
                      <a:pt x="1" y="146"/>
                      <a:pt x="3" y="162"/>
                    </a:cubicBezTo>
                    <a:cubicBezTo>
                      <a:pt x="5" y="178"/>
                      <a:pt x="7" y="183"/>
                      <a:pt x="16" y="209"/>
                    </a:cubicBezTo>
                    <a:cubicBezTo>
                      <a:pt x="25" y="235"/>
                      <a:pt x="38" y="286"/>
                      <a:pt x="57" y="322"/>
                    </a:cubicBezTo>
                    <a:cubicBezTo>
                      <a:pt x="76" y="358"/>
                      <a:pt x="111" y="403"/>
                      <a:pt x="132" y="428"/>
                    </a:cubicBezTo>
                    <a:cubicBezTo>
                      <a:pt x="153" y="453"/>
                      <a:pt x="172" y="463"/>
                      <a:pt x="182" y="47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336" y="239"/>
                <a:ext cx="342" cy="452"/>
                <a:chOff x="336" y="239"/>
                <a:chExt cx="342" cy="452"/>
              </a:xfrm>
            </p:grpSpPr>
            <p:sp>
              <p:nvSpPr>
                <p:cNvPr id="25630" name="Freeform 26"/>
                <p:cNvSpPr>
                  <a:spLocks/>
                </p:cNvSpPr>
                <p:nvPr/>
              </p:nvSpPr>
              <p:spPr bwMode="auto">
                <a:xfrm>
                  <a:off x="336" y="239"/>
                  <a:ext cx="342" cy="435"/>
                </a:xfrm>
                <a:custGeom>
                  <a:avLst/>
                  <a:gdLst>
                    <a:gd name="T0" fmla="*/ 342 w 342"/>
                    <a:gd name="T1" fmla="*/ 4 h 435"/>
                    <a:gd name="T2" fmla="*/ 307 w 342"/>
                    <a:gd name="T3" fmla="*/ 2 h 435"/>
                    <a:gd name="T4" fmla="*/ 269 w 342"/>
                    <a:gd name="T5" fmla="*/ 15 h 435"/>
                    <a:gd name="T6" fmla="*/ 197 w 342"/>
                    <a:gd name="T7" fmla="*/ 38 h 435"/>
                    <a:gd name="T8" fmla="*/ 62 w 342"/>
                    <a:gd name="T9" fmla="*/ 48 h 435"/>
                    <a:gd name="T10" fmla="*/ 20 w 342"/>
                    <a:gd name="T11" fmla="*/ 92 h 435"/>
                    <a:gd name="T12" fmla="*/ 13 w 342"/>
                    <a:gd name="T13" fmla="*/ 128 h 435"/>
                    <a:gd name="T14" fmla="*/ 8 w 342"/>
                    <a:gd name="T15" fmla="*/ 181 h 435"/>
                    <a:gd name="T16" fmla="*/ 8 w 342"/>
                    <a:gd name="T17" fmla="*/ 213 h 435"/>
                    <a:gd name="T18" fmla="*/ 55 w 342"/>
                    <a:gd name="T19" fmla="*/ 295 h 435"/>
                    <a:gd name="T20" fmla="*/ 127 w 342"/>
                    <a:gd name="T21" fmla="*/ 345 h 435"/>
                    <a:gd name="T22" fmla="*/ 255 w 342"/>
                    <a:gd name="T23" fmla="*/ 435 h 4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2"/>
                    <a:gd name="T37" fmla="*/ 0 h 435"/>
                    <a:gd name="T38" fmla="*/ 342 w 342"/>
                    <a:gd name="T39" fmla="*/ 435 h 4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2" h="435">
                      <a:moveTo>
                        <a:pt x="342" y="4"/>
                      </a:moveTo>
                      <a:cubicBezTo>
                        <a:pt x="336" y="4"/>
                        <a:pt x="319" y="0"/>
                        <a:pt x="307" y="2"/>
                      </a:cubicBezTo>
                      <a:cubicBezTo>
                        <a:pt x="295" y="4"/>
                        <a:pt x="287" y="9"/>
                        <a:pt x="269" y="15"/>
                      </a:cubicBezTo>
                      <a:cubicBezTo>
                        <a:pt x="251" y="21"/>
                        <a:pt x="231" y="33"/>
                        <a:pt x="197" y="38"/>
                      </a:cubicBezTo>
                      <a:cubicBezTo>
                        <a:pt x="163" y="43"/>
                        <a:pt x="91" y="39"/>
                        <a:pt x="62" y="48"/>
                      </a:cubicBezTo>
                      <a:cubicBezTo>
                        <a:pt x="33" y="57"/>
                        <a:pt x="28" y="79"/>
                        <a:pt x="20" y="92"/>
                      </a:cubicBezTo>
                      <a:cubicBezTo>
                        <a:pt x="12" y="105"/>
                        <a:pt x="15" y="113"/>
                        <a:pt x="13" y="128"/>
                      </a:cubicBezTo>
                      <a:cubicBezTo>
                        <a:pt x="11" y="143"/>
                        <a:pt x="9" y="167"/>
                        <a:pt x="8" y="181"/>
                      </a:cubicBezTo>
                      <a:cubicBezTo>
                        <a:pt x="7" y="195"/>
                        <a:pt x="0" y="194"/>
                        <a:pt x="8" y="213"/>
                      </a:cubicBezTo>
                      <a:cubicBezTo>
                        <a:pt x="16" y="232"/>
                        <a:pt x="35" y="273"/>
                        <a:pt x="55" y="295"/>
                      </a:cubicBezTo>
                      <a:cubicBezTo>
                        <a:pt x="75" y="317"/>
                        <a:pt x="94" y="322"/>
                        <a:pt x="127" y="345"/>
                      </a:cubicBezTo>
                      <a:cubicBezTo>
                        <a:pt x="160" y="368"/>
                        <a:pt x="234" y="420"/>
                        <a:pt x="255" y="435"/>
                      </a:cubicBezTo>
                    </a:path>
                  </a:pathLst>
                </a:custGeom>
                <a:noFill/>
                <a:ln w="19050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87" y="652"/>
                  <a:ext cx="84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Alix Jan 1960</a:t>
                  </a:r>
                  <a:endParaRPr lang="en-US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18" y="209"/>
                <a:ext cx="235" cy="239"/>
                <a:chOff x="318" y="209"/>
                <a:chExt cx="235" cy="239"/>
              </a:xfrm>
            </p:grpSpPr>
            <p:sp>
              <p:nvSpPr>
                <p:cNvPr id="25628" name="Freeform 23"/>
                <p:cNvSpPr>
                  <a:spLocks/>
                </p:cNvSpPr>
                <p:nvPr/>
              </p:nvSpPr>
              <p:spPr bwMode="auto">
                <a:xfrm>
                  <a:off x="318" y="209"/>
                  <a:ext cx="180" cy="228"/>
                </a:xfrm>
                <a:custGeom>
                  <a:avLst/>
                  <a:gdLst>
                    <a:gd name="T0" fmla="*/ 130 w 180"/>
                    <a:gd name="T1" fmla="*/ 0 h 228"/>
                    <a:gd name="T2" fmla="*/ 74 w 180"/>
                    <a:gd name="T3" fmla="*/ 27 h 228"/>
                    <a:gd name="T4" fmla="*/ 23 w 180"/>
                    <a:gd name="T5" fmla="*/ 70 h 228"/>
                    <a:gd name="T6" fmla="*/ 2 w 180"/>
                    <a:gd name="T7" fmla="*/ 116 h 228"/>
                    <a:gd name="T8" fmla="*/ 38 w 180"/>
                    <a:gd name="T9" fmla="*/ 161 h 228"/>
                    <a:gd name="T10" fmla="*/ 75 w 180"/>
                    <a:gd name="T11" fmla="*/ 180 h 228"/>
                    <a:gd name="T12" fmla="*/ 180 w 180"/>
                    <a:gd name="T13" fmla="*/ 228 h 2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0"/>
                    <a:gd name="T22" fmla="*/ 0 h 228"/>
                    <a:gd name="T23" fmla="*/ 180 w 180"/>
                    <a:gd name="T24" fmla="*/ 228 h 2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0" h="228">
                      <a:moveTo>
                        <a:pt x="130" y="0"/>
                      </a:moveTo>
                      <a:cubicBezTo>
                        <a:pt x="111" y="7"/>
                        <a:pt x="92" y="15"/>
                        <a:pt x="74" y="27"/>
                      </a:cubicBezTo>
                      <a:cubicBezTo>
                        <a:pt x="56" y="39"/>
                        <a:pt x="35" y="55"/>
                        <a:pt x="23" y="70"/>
                      </a:cubicBezTo>
                      <a:cubicBezTo>
                        <a:pt x="11" y="85"/>
                        <a:pt x="0" y="101"/>
                        <a:pt x="2" y="116"/>
                      </a:cubicBezTo>
                      <a:cubicBezTo>
                        <a:pt x="4" y="131"/>
                        <a:pt x="26" y="150"/>
                        <a:pt x="38" y="161"/>
                      </a:cubicBezTo>
                      <a:cubicBezTo>
                        <a:pt x="50" y="172"/>
                        <a:pt x="51" y="169"/>
                        <a:pt x="75" y="180"/>
                      </a:cubicBezTo>
                      <a:cubicBezTo>
                        <a:pt x="99" y="191"/>
                        <a:pt x="163" y="220"/>
                        <a:pt x="180" y="228"/>
                      </a:cubicBezTo>
                    </a:path>
                  </a:pathLst>
                </a:cu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6" y="409"/>
                  <a:ext cx="67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April 1892</a:t>
                  </a:r>
                  <a:endParaRPr lang="en-US"/>
                </a:p>
              </p:txBody>
            </p:sp>
          </p:grpSp>
          <p:grpSp>
            <p:nvGrpSpPr>
              <p:cNvPr id="10" name="Group 18"/>
              <p:cNvGrpSpPr>
                <a:grpSpLocks/>
              </p:cNvGrpSpPr>
              <p:nvPr/>
            </p:nvGrpSpPr>
            <p:grpSpPr bwMode="auto">
              <a:xfrm>
                <a:off x="342" y="326"/>
                <a:ext cx="192" cy="104"/>
                <a:chOff x="342" y="326"/>
                <a:chExt cx="192" cy="104"/>
              </a:xfrm>
            </p:grpSpPr>
            <p:sp>
              <p:nvSpPr>
                <p:cNvPr id="25626" name="Freeform 20"/>
                <p:cNvSpPr>
                  <a:spLocks/>
                </p:cNvSpPr>
                <p:nvPr/>
              </p:nvSpPr>
              <p:spPr bwMode="auto">
                <a:xfrm>
                  <a:off x="342" y="328"/>
                  <a:ext cx="117" cy="102"/>
                </a:xfrm>
                <a:custGeom>
                  <a:avLst/>
                  <a:gdLst>
                    <a:gd name="T0" fmla="*/ 49 w 117"/>
                    <a:gd name="T1" fmla="*/ 102 h 102"/>
                    <a:gd name="T2" fmla="*/ 0 w 117"/>
                    <a:gd name="T3" fmla="*/ 53 h 102"/>
                    <a:gd name="T4" fmla="*/ 50 w 117"/>
                    <a:gd name="T5" fmla="*/ 13 h 102"/>
                    <a:gd name="T6" fmla="*/ 117 w 117"/>
                    <a:gd name="T7" fmla="*/ 0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102"/>
                    <a:gd name="T14" fmla="*/ 117 w 117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102">
                      <a:moveTo>
                        <a:pt x="49" y="102"/>
                      </a:moveTo>
                      <a:cubicBezTo>
                        <a:pt x="24" y="85"/>
                        <a:pt x="0" y="68"/>
                        <a:pt x="0" y="53"/>
                      </a:cubicBezTo>
                      <a:cubicBezTo>
                        <a:pt x="0" y="38"/>
                        <a:pt x="31" y="22"/>
                        <a:pt x="50" y="13"/>
                      </a:cubicBezTo>
                      <a:cubicBezTo>
                        <a:pt x="69" y="4"/>
                        <a:pt x="93" y="2"/>
                        <a:pt x="117" y="0"/>
                      </a:cubicBezTo>
                    </a:path>
                  </a:pathLst>
                </a:cu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60" y="326"/>
                  <a:ext cx="74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March 1931</a:t>
                  </a:r>
                  <a:endParaRPr lang="en-US"/>
                </a:p>
              </p:txBody>
            </p:sp>
          </p:grp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328" y="130"/>
                <a:ext cx="220" cy="318"/>
                <a:chOff x="328" y="130"/>
                <a:chExt cx="220" cy="318"/>
              </a:xfrm>
            </p:grpSpPr>
            <p:sp>
              <p:nvSpPr>
                <p:cNvPr id="25624" name="Freeform 17"/>
                <p:cNvSpPr>
                  <a:spLocks/>
                </p:cNvSpPr>
                <p:nvPr/>
              </p:nvSpPr>
              <p:spPr bwMode="auto">
                <a:xfrm>
                  <a:off x="328" y="149"/>
                  <a:ext cx="193" cy="299"/>
                </a:xfrm>
                <a:custGeom>
                  <a:avLst/>
                  <a:gdLst>
                    <a:gd name="T0" fmla="*/ 193 w 193"/>
                    <a:gd name="T1" fmla="*/ 0 h 299"/>
                    <a:gd name="T2" fmla="*/ 148 w 193"/>
                    <a:gd name="T3" fmla="*/ 41 h 299"/>
                    <a:gd name="T4" fmla="*/ 69 w 193"/>
                    <a:gd name="T5" fmla="*/ 129 h 299"/>
                    <a:gd name="T6" fmla="*/ 34 w 193"/>
                    <a:gd name="T7" fmla="*/ 201 h 299"/>
                    <a:gd name="T8" fmla="*/ 29 w 193"/>
                    <a:gd name="T9" fmla="*/ 221 h 299"/>
                    <a:gd name="T10" fmla="*/ 10 w 193"/>
                    <a:gd name="T11" fmla="*/ 241 h 299"/>
                    <a:gd name="T12" fmla="*/ 9 w 193"/>
                    <a:gd name="T13" fmla="*/ 263 h 299"/>
                    <a:gd name="T14" fmla="*/ 61 w 193"/>
                    <a:gd name="T15" fmla="*/ 299 h 2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3"/>
                    <a:gd name="T25" fmla="*/ 0 h 299"/>
                    <a:gd name="T26" fmla="*/ 193 w 193"/>
                    <a:gd name="T27" fmla="*/ 299 h 2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3" h="299">
                      <a:moveTo>
                        <a:pt x="193" y="0"/>
                      </a:moveTo>
                      <a:cubicBezTo>
                        <a:pt x="181" y="10"/>
                        <a:pt x="169" y="20"/>
                        <a:pt x="148" y="41"/>
                      </a:cubicBezTo>
                      <a:cubicBezTo>
                        <a:pt x="127" y="62"/>
                        <a:pt x="88" y="102"/>
                        <a:pt x="69" y="129"/>
                      </a:cubicBezTo>
                      <a:cubicBezTo>
                        <a:pt x="50" y="156"/>
                        <a:pt x="41" y="186"/>
                        <a:pt x="34" y="201"/>
                      </a:cubicBezTo>
                      <a:cubicBezTo>
                        <a:pt x="27" y="216"/>
                        <a:pt x="33" y="214"/>
                        <a:pt x="29" y="221"/>
                      </a:cubicBezTo>
                      <a:cubicBezTo>
                        <a:pt x="25" y="228"/>
                        <a:pt x="13" y="234"/>
                        <a:pt x="10" y="241"/>
                      </a:cubicBezTo>
                      <a:cubicBezTo>
                        <a:pt x="7" y="248"/>
                        <a:pt x="0" y="253"/>
                        <a:pt x="9" y="263"/>
                      </a:cubicBezTo>
                      <a:cubicBezTo>
                        <a:pt x="18" y="273"/>
                        <a:pt x="39" y="286"/>
                        <a:pt x="61" y="299"/>
                      </a:cubicBez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0" y="130"/>
                  <a:ext cx="58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Jan 1945</a:t>
                  </a:r>
                  <a:endParaRPr lang="en-US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211" y="305"/>
                <a:ext cx="288" cy="236"/>
                <a:chOff x="211" y="305"/>
                <a:chExt cx="288" cy="236"/>
              </a:xfrm>
            </p:grpSpPr>
            <p:sp>
              <p:nvSpPr>
                <p:cNvPr id="25622" name="Freeform 14"/>
                <p:cNvSpPr>
                  <a:spLocks/>
                </p:cNvSpPr>
                <p:nvPr/>
              </p:nvSpPr>
              <p:spPr bwMode="auto">
                <a:xfrm>
                  <a:off x="264" y="305"/>
                  <a:ext cx="235" cy="236"/>
                </a:xfrm>
                <a:custGeom>
                  <a:avLst/>
                  <a:gdLst>
                    <a:gd name="T0" fmla="*/ 235 w 235"/>
                    <a:gd name="T1" fmla="*/ 0 h 236"/>
                    <a:gd name="T2" fmla="*/ 199 w 235"/>
                    <a:gd name="T3" fmla="*/ 16 h 236"/>
                    <a:gd name="T4" fmla="*/ 171 w 235"/>
                    <a:gd name="T5" fmla="*/ 25 h 236"/>
                    <a:gd name="T6" fmla="*/ 99 w 235"/>
                    <a:gd name="T7" fmla="*/ 47 h 236"/>
                    <a:gd name="T8" fmla="*/ 55 w 235"/>
                    <a:gd name="T9" fmla="*/ 77 h 236"/>
                    <a:gd name="T10" fmla="*/ 8 w 235"/>
                    <a:gd name="T11" fmla="*/ 97 h 236"/>
                    <a:gd name="T12" fmla="*/ 9 w 235"/>
                    <a:gd name="T13" fmla="*/ 117 h 236"/>
                    <a:gd name="T14" fmla="*/ 23 w 235"/>
                    <a:gd name="T15" fmla="*/ 136 h 236"/>
                    <a:gd name="T16" fmla="*/ 44 w 235"/>
                    <a:gd name="T17" fmla="*/ 158 h 236"/>
                    <a:gd name="T18" fmla="*/ 84 w 235"/>
                    <a:gd name="T19" fmla="*/ 186 h 236"/>
                    <a:gd name="T20" fmla="*/ 150 w 235"/>
                    <a:gd name="T21" fmla="*/ 236 h 2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5"/>
                    <a:gd name="T34" fmla="*/ 0 h 236"/>
                    <a:gd name="T35" fmla="*/ 235 w 235"/>
                    <a:gd name="T36" fmla="*/ 236 h 2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5" h="236">
                      <a:moveTo>
                        <a:pt x="235" y="0"/>
                      </a:moveTo>
                      <a:cubicBezTo>
                        <a:pt x="229" y="3"/>
                        <a:pt x="209" y="12"/>
                        <a:pt x="199" y="16"/>
                      </a:cubicBezTo>
                      <a:cubicBezTo>
                        <a:pt x="189" y="20"/>
                        <a:pt x="188" y="20"/>
                        <a:pt x="171" y="25"/>
                      </a:cubicBezTo>
                      <a:cubicBezTo>
                        <a:pt x="154" y="30"/>
                        <a:pt x="118" y="38"/>
                        <a:pt x="99" y="47"/>
                      </a:cubicBezTo>
                      <a:cubicBezTo>
                        <a:pt x="80" y="56"/>
                        <a:pt x="70" y="69"/>
                        <a:pt x="55" y="77"/>
                      </a:cubicBezTo>
                      <a:cubicBezTo>
                        <a:pt x="40" y="85"/>
                        <a:pt x="16" y="90"/>
                        <a:pt x="8" y="97"/>
                      </a:cubicBezTo>
                      <a:cubicBezTo>
                        <a:pt x="0" y="104"/>
                        <a:pt x="7" y="111"/>
                        <a:pt x="9" y="117"/>
                      </a:cubicBezTo>
                      <a:cubicBezTo>
                        <a:pt x="11" y="123"/>
                        <a:pt x="17" y="129"/>
                        <a:pt x="23" y="136"/>
                      </a:cubicBezTo>
                      <a:cubicBezTo>
                        <a:pt x="29" y="143"/>
                        <a:pt x="34" y="150"/>
                        <a:pt x="44" y="158"/>
                      </a:cubicBezTo>
                      <a:cubicBezTo>
                        <a:pt x="54" y="166"/>
                        <a:pt x="66" y="173"/>
                        <a:pt x="84" y="186"/>
                      </a:cubicBezTo>
                      <a:cubicBezTo>
                        <a:pt x="102" y="199"/>
                        <a:pt x="136" y="226"/>
                        <a:pt x="150" y="236"/>
                      </a:cubicBezTo>
                    </a:path>
                  </a:pathLst>
                </a:custGeom>
                <a:noFill/>
                <a:ln w="19050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1" y="459"/>
                  <a:ext cx="93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Jenny Feb 1962</a:t>
                  </a:r>
                  <a:endParaRPr lang="en-US"/>
                </a:p>
              </p:txBody>
            </p:sp>
          </p:grpSp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330" y="207"/>
                <a:ext cx="355" cy="465"/>
                <a:chOff x="330" y="207"/>
                <a:chExt cx="355" cy="465"/>
              </a:xfrm>
            </p:grpSpPr>
            <p:sp>
              <p:nvSpPr>
                <p:cNvPr id="256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77" y="209"/>
                  <a:ext cx="108" cy="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00080"/>
                  </a:solidFill>
                  <a:miter lim="800000"/>
                  <a:headEnd/>
                  <a:tailEnd/>
                </a:ln>
              </p:spPr>
              <p:txBody>
                <a:bodyPr lIns="59436" tIns="29718" rIns="59436" bIns="29718">
                  <a:spAutoFit/>
                </a:bodyPr>
                <a:lstStyle/>
                <a:p>
                  <a:r>
                    <a:rPr lang="en-US" sz="800">
                      <a:cs typeface="Times New Roman" pitchFamily="18" charset="0"/>
                    </a:rPr>
                    <a:t>Gervaise Feb 1975</a:t>
                  </a:r>
                  <a:endParaRPr lang="en-US"/>
                </a:p>
              </p:txBody>
            </p:sp>
            <p:sp>
              <p:nvSpPr>
                <p:cNvPr id="25621" name="Freeform 10"/>
                <p:cNvSpPr>
                  <a:spLocks/>
                </p:cNvSpPr>
                <p:nvPr/>
              </p:nvSpPr>
              <p:spPr bwMode="auto">
                <a:xfrm>
                  <a:off x="330" y="207"/>
                  <a:ext cx="247" cy="465"/>
                </a:xfrm>
                <a:custGeom>
                  <a:avLst/>
                  <a:gdLst>
                    <a:gd name="T0" fmla="*/ 247 w 247"/>
                    <a:gd name="T1" fmla="*/ 0 h 465"/>
                    <a:gd name="T2" fmla="*/ 204 w 247"/>
                    <a:gd name="T3" fmla="*/ 36 h 465"/>
                    <a:gd name="T4" fmla="*/ 168 w 247"/>
                    <a:gd name="T5" fmla="*/ 54 h 465"/>
                    <a:gd name="T6" fmla="*/ 133 w 247"/>
                    <a:gd name="T7" fmla="*/ 72 h 465"/>
                    <a:gd name="T8" fmla="*/ 97 w 247"/>
                    <a:gd name="T9" fmla="*/ 90 h 465"/>
                    <a:gd name="T10" fmla="*/ 62 w 247"/>
                    <a:gd name="T11" fmla="*/ 105 h 465"/>
                    <a:gd name="T12" fmla="*/ 35 w 247"/>
                    <a:gd name="T13" fmla="*/ 123 h 465"/>
                    <a:gd name="T14" fmla="*/ 25 w 247"/>
                    <a:gd name="T15" fmla="*/ 177 h 465"/>
                    <a:gd name="T16" fmla="*/ 15 w 247"/>
                    <a:gd name="T17" fmla="*/ 211 h 465"/>
                    <a:gd name="T18" fmla="*/ 3 w 247"/>
                    <a:gd name="T19" fmla="*/ 298 h 465"/>
                    <a:gd name="T20" fmla="*/ 33 w 247"/>
                    <a:gd name="T21" fmla="*/ 334 h 465"/>
                    <a:gd name="T22" fmla="*/ 90 w 247"/>
                    <a:gd name="T23" fmla="*/ 369 h 465"/>
                    <a:gd name="T24" fmla="*/ 177 w 247"/>
                    <a:gd name="T25" fmla="*/ 421 h 465"/>
                    <a:gd name="T26" fmla="*/ 233 w 247"/>
                    <a:gd name="T27" fmla="*/ 465 h 46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7"/>
                    <a:gd name="T43" fmla="*/ 0 h 465"/>
                    <a:gd name="T44" fmla="*/ 247 w 247"/>
                    <a:gd name="T45" fmla="*/ 465 h 46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7" h="465">
                      <a:moveTo>
                        <a:pt x="247" y="0"/>
                      </a:moveTo>
                      <a:cubicBezTo>
                        <a:pt x="232" y="13"/>
                        <a:pt x="217" y="27"/>
                        <a:pt x="204" y="36"/>
                      </a:cubicBezTo>
                      <a:cubicBezTo>
                        <a:pt x="191" y="45"/>
                        <a:pt x="180" y="48"/>
                        <a:pt x="168" y="54"/>
                      </a:cubicBezTo>
                      <a:cubicBezTo>
                        <a:pt x="156" y="60"/>
                        <a:pt x="145" y="66"/>
                        <a:pt x="133" y="72"/>
                      </a:cubicBezTo>
                      <a:cubicBezTo>
                        <a:pt x="121" y="78"/>
                        <a:pt x="109" y="85"/>
                        <a:pt x="97" y="90"/>
                      </a:cubicBezTo>
                      <a:cubicBezTo>
                        <a:pt x="85" y="95"/>
                        <a:pt x="72" y="100"/>
                        <a:pt x="62" y="105"/>
                      </a:cubicBezTo>
                      <a:cubicBezTo>
                        <a:pt x="52" y="110"/>
                        <a:pt x="41" y="111"/>
                        <a:pt x="35" y="123"/>
                      </a:cubicBezTo>
                      <a:cubicBezTo>
                        <a:pt x="29" y="135"/>
                        <a:pt x="28" y="162"/>
                        <a:pt x="25" y="177"/>
                      </a:cubicBezTo>
                      <a:cubicBezTo>
                        <a:pt x="22" y="192"/>
                        <a:pt x="19" y="191"/>
                        <a:pt x="15" y="211"/>
                      </a:cubicBezTo>
                      <a:cubicBezTo>
                        <a:pt x="11" y="231"/>
                        <a:pt x="0" y="278"/>
                        <a:pt x="3" y="298"/>
                      </a:cubicBezTo>
                      <a:cubicBezTo>
                        <a:pt x="6" y="318"/>
                        <a:pt x="18" y="322"/>
                        <a:pt x="33" y="334"/>
                      </a:cubicBezTo>
                      <a:cubicBezTo>
                        <a:pt x="48" y="346"/>
                        <a:pt x="66" y="355"/>
                        <a:pt x="90" y="369"/>
                      </a:cubicBezTo>
                      <a:cubicBezTo>
                        <a:pt x="114" y="383"/>
                        <a:pt x="153" y="405"/>
                        <a:pt x="177" y="421"/>
                      </a:cubicBezTo>
                      <a:cubicBezTo>
                        <a:pt x="201" y="437"/>
                        <a:pt x="217" y="451"/>
                        <a:pt x="233" y="465"/>
                      </a:cubicBezTo>
                    </a:path>
                  </a:pathLst>
                </a:cu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25604" name="Rectangle 53"/>
          <p:cNvSpPr>
            <a:spLocks noChangeArrowheads="1"/>
          </p:cNvSpPr>
          <p:nvPr/>
        </p:nvSpPr>
        <p:spPr bwMode="auto">
          <a:xfrm>
            <a:off x="0" y="5599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0" y="0"/>
            <a:ext cx="9144000" cy="76472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</a:rPr>
              <a:t>Tracks of some of the worst cyclones over Mauritius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1" name="Picture 4" descr="m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8175" cy="7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Current Practice</a:t>
              </a:r>
              <a:endParaRPr lang="en-US" sz="3600" b="1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183500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</a:pPr>
            <a:endParaRPr lang="en-GB" sz="4000" b="1" dirty="0" smtClean="0">
              <a:latin typeface="Calibri" pitchFamily="34" charset="0"/>
            </a:endParaRP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endParaRPr lang="en-GB" sz="4000" b="1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Early Warning for Weather Hazards </a:t>
            </a:r>
          </a:p>
          <a:p>
            <a:r>
              <a:rPr lang="en-US" sz="2400" dirty="0" smtClean="0"/>
              <a:t>(Documented in the National Disaster Scheme)</a:t>
            </a:r>
          </a:p>
          <a:p>
            <a:endParaRPr lang="en-US" sz="2800" dirty="0" smtClean="0"/>
          </a:p>
          <a:p>
            <a:r>
              <a:rPr lang="en-US" sz="2800" dirty="0" smtClean="0"/>
              <a:t>EWS for tropical cyclone fairly well understood by the population. Further education needs to be done for the others hazards</a:t>
            </a:r>
          </a:p>
          <a:p>
            <a:endParaRPr lang="en-US" sz="2800" dirty="0" smtClean="0"/>
          </a:p>
          <a:p>
            <a:r>
              <a:rPr lang="en-US" sz="3200" b="1" dirty="0" smtClean="0">
                <a:solidFill>
                  <a:srgbClr val="002060"/>
                </a:solidFill>
              </a:rPr>
              <a:t>Early Warning Bulletins included  a the statement of precautions that needs to be taken</a:t>
            </a:r>
          </a:p>
          <a:p>
            <a:r>
              <a:rPr lang="en-US" sz="2800" dirty="0" smtClean="0"/>
              <a:t>	</a:t>
            </a:r>
          </a:p>
          <a:p>
            <a:r>
              <a:rPr lang="en-US" sz="2800" dirty="0" smtClean="0"/>
              <a:t>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600" b="1" dirty="0" smtClean="0">
                  <a:solidFill>
                    <a:schemeClr val="tx2"/>
                  </a:solidFill>
                </a:rPr>
                <a:t>Current Practice 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599306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3200" b="1" dirty="0" smtClean="0">
                <a:latin typeface="Calibri" pitchFamily="34" charset="0"/>
              </a:rPr>
              <a:t>Since cyclone season 2015-2016, some aspects of impacts based forecast and warning were included in the Warning Bulletins.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Based on the </a:t>
            </a:r>
            <a:r>
              <a:rPr lang="en-GB" sz="3200" b="1" dirty="0" err="1" smtClean="0">
                <a:solidFill>
                  <a:srgbClr val="FF0000"/>
                </a:solidFill>
                <a:latin typeface="Calibri" pitchFamily="34" charset="0"/>
              </a:rPr>
              <a:t>MetService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 bulletin, NDRRMC would then add certain aspects of impact-based/risk based warning. </a:t>
            </a:r>
          </a:p>
          <a:p>
            <a:pPr marL="391867" indent="-391867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GB" sz="3200" b="1" dirty="0" smtClean="0">
                <a:latin typeface="Calibri" pitchFamily="34" charset="0"/>
              </a:rPr>
              <a:t>Regions likely to be affected are mentioned in the bulletin. </a:t>
            </a:r>
            <a:endParaRPr lang="en-GB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200" b="1" dirty="0" smtClean="0">
                  <a:solidFill>
                    <a:schemeClr val="tx2"/>
                  </a:solidFill>
                </a:rPr>
                <a:t>Examples of Impact-Based Forecast and Warnings </a:t>
              </a:r>
              <a:r>
                <a:rPr lang="en-US" sz="3200" dirty="0" smtClean="0">
                  <a:solidFill>
                    <a:schemeClr val="tx2"/>
                  </a:solidFill>
                </a:rPr>
                <a:t> 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61161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dirty="0" smtClean="0"/>
              <a:t>Examples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Strong winds with gusts ≥ 90 km/h (associated with cyclones or anticyclones ): 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400" dirty="0" smtClean="0"/>
              <a:t>Be aware of loose flying objects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400" dirty="0" smtClean="0"/>
              <a:t>Rotten Branches of trees likely to fall off  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400" dirty="0" smtClean="0"/>
              <a:t>Cross winds on the motor way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400" dirty="0" smtClean="0"/>
              <a:t>Working  in heights, e.g. scaffolding, 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400" dirty="0" smtClean="0"/>
              <a:t>Container handling Crane </a:t>
            </a:r>
            <a:r>
              <a:rPr lang="en-US" sz="2400" dirty="0" err="1" smtClean="0"/>
              <a:t>manoeuvring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Harbour</a:t>
            </a:r>
            <a:r>
              <a:rPr lang="en-US" sz="2400" dirty="0" smtClean="0"/>
              <a:t> becomes dangerous when wind gusts ≥ 65 km/h </a:t>
            </a:r>
          </a:p>
          <a:p>
            <a:pPr marL="0" lvl="1"/>
            <a:endParaRPr lang="en-US" sz="2400" dirty="0" smtClean="0"/>
          </a:p>
          <a:p>
            <a:pPr marL="0" lvl="1"/>
            <a:r>
              <a:rPr lang="en-US" sz="2400" dirty="0" smtClean="0">
                <a:solidFill>
                  <a:srgbClr val="FF0000"/>
                </a:solidFill>
              </a:rPr>
              <a:t>2. High waves</a:t>
            </a:r>
          </a:p>
          <a:p>
            <a:pPr marL="457200" lvl="2" indent="-457200">
              <a:buFont typeface="Wingdings" pitchFamily="2" charset="2"/>
              <a:buChar char="ü"/>
            </a:pPr>
            <a:r>
              <a:rPr lang="en-US" sz="2400" dirty="0" smtClean="0"/>
              <a:t>Waves ≥ 2.5 m ventures not advised</a:t>
            </a:r>
          </a:p>
          <a:p>
            <a:pPr marL="457200" lvl="2" indent="-457200">
              <a:buFont typeface="Wingdings" pitchFamily="2" charset="2"/>
              <a:buChar char="ü"/>
            </a:pPr>
            <a:r>
              <a:rPr lang="en-US" sz="2400" dirty="0" smtClean="0"/>
              <a:t>High energy waves ≥ 5.0 m in some exposed areas  to the South of the Island to stay away from beach because of coastal inundation</a:t>
            </a:r>
          </a:p>
          <a:p>
            <a:pPr marL="457200" lvl="2" indent="-457200">
              <a:buFont typeface="Wingdings" pitchFamily="2" charset="2"/>
              <a:buChar char="ü"/>
            </a:pPr>
            <a:r>
              <a:rPr lang="en-US" sz="2400" dirty="0" smtClean="0"/>
              <a:t>Storm/tropical cyclone  within few km of the Island may cause coastal inundation due to storm surge + action of waves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121" y="1600008"/>
            <a:ext cx="4039200" cy="452639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i="1" dirty="0">
                <a:solidFill>
                  <a:srgbClr val="0099FF"/>
                </a:solidFill>
              </a:rPr>
              <a:t>                                                       </a:t>
            </a:r>
            <a:endParaRPr lang="en-US" sz="6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0560" y="4149076"/>
            <a:ext cx="17294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280" y="152656"/>
            <a:ext cx="66297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 sz="4000" b="1" dirty="0">
              <a:solidFill>
                <a:srgbClr val="0099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764721"/>
            <a:chOff x="0" y="0"/>
            <a:chExt cx="9144000" cy="765175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765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3200" b="1" dirty="0" smtClean="0">
                  <a:solidFill>
                    <a:schemeClr val="tx2"/>
                  </a:solidFill>
                </a:rPr>
                <a:t>Examples of Impact-Based Forecast and Warnings</a:t>
              </a:r>
              <a:r>
                <a:rPr lang="en-US" sz="3600" dirty="0" smtClean="0">
                  <a:solidFill>
                    <a:schemeClr val="tx2"/>
                  </a:solidFill>
                </a:rPr>
                <a:t> 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pic>
          <p:nvPicPr>
            <p:cNvPr id="4103" name="Picture 4" descr="m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175" cy="76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19" y="733037"/>
            <a:ext cx="8995680" cy="66327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91867" indent="-391867">
              <a:lnSpc>
                <a:spcPct val="150000"/>
              </a:lnSpc>
              <a:buSzPct val="60000"/>
            </a:pPr>
            <a:r>
              <a:rPr lang="en-GB" sz="2800" b="1" dirty="0" smtClean="0">
                <a:solidFill>
                  <a:srgbClr val="FF0000"/>
                </a:solidFill>
              </a:rPr>
              <a:t>3. Heavy Rain – Cases February &amp; March 2013</a:t>
            </a:r>
          </a:p>
        </p:txBody>
      </p:sp>
      <p:pic>
        <p:nvPicPr>
          <p:cNvPr id="9" name="Picture 8" descr="20130213-caud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1428736"/>
            <a:ext cx="3429023" cy="2571768"/>
          </a:xfrm>
          <a:prstGeom prst="rect">
            <a:avLst/>
          </a:prstGeom>
        </p:spPr>
      </p:pic>
      <p:pic>
        <p:nvPicPr>
          <p:cNvPr id="10" name="Picture 9" descr="Mauritius_capital_city_flo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428736"/>
            <a:ext cx="3479621" cy="257492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227529"/>
            <a:ext cx="3952894" cy="2630471"/>
          </a:xfrm>
          <a:prstGeom prst="rect">
            <a:avLst/>
          </a:prstGeom>
        </p:spPr>
      </p:pic>
      <p:pic>
        <p:nvPicPr>
          <p:cNvPr id="12" name="Picture 11" descr="imagesp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4373909"/>
            <a:ext cx="3829068" cy="248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1123</Words>
  <Application>Microsoft Office PowerPoint</Application>
  <PresentationFormat>On-screen Show (4:3)</PresentationFormat>
  <Paragraphs>177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Prem</dc:creator>
  <cp:lastModifiedBy>Odile Kilamba</cp:lastModifiedBy>
  <cp:revision>76</cp:revision>
  <dcterms:created xsi:type="dcterms:W3CDTF">2016-06-20T17:27:13Z</dcterms:created>
  <dcterms:modified xsi:type="dcterms:W3CDTF">2016-11-01T07:45:36Z</dcterms:modified>
</cp:coreProperties>
</file>